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4" r:id="rId4"/>
    <p:sldId id="258" r:id="rId5"/>
    <p:sldId id="265" r:id="rId6"/>
    <p:sldId id="259" r:id="rId7"/>
    <p:sldId id="260" r:id="rId8"/>
    <p:sldId id="261"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FD2FA-785E-42BD-8A5B-8C0D44F7AD68}"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7C9F5EC0-F5AE-4CDF-8AFA-AAB82E2B81D3}">
      <dgm:prSet/>
      <dgm:spPr/>
      <dgm:t>
        <a:bodyPr/>
        <a:lstStyle/>
        <a:p>
          <a:r>
            <a:rPr lang="en-US"/>
            <a:t>Aim to keep your credit utilization to 50%, then 30% and ultimately below 10%</a:t>
          </a:r>
        </a:p>
      </dgm:t>
    </dgm:pt>
    <dgm:pt modelId="{57073728-92AE-45B7-A060-AEEDB4C874E3}" type="parTrans" cxnId="{098D2A3E-E45F-43EF-95AE-6C32806915C7}">
      <dgm:prSet/>
      <dgm:spPr/>
      <dgm:t>
        <a:bodyPr/>
        <a:lstStyle/>
        <a:p>
          <a:endParaRPr lang="en-US"/>
        </a:p>
      </dgm:t>
    </dgm:pt>
    <dgm:pt modelId="{8ECA656E-860E-415A-8FB3-8E78070B70F3}" type="sibTrans" cxnId="{098D2A3E-E45F-43EF-95AE-6C32806915C7}">
      <dgm:prSet phldrT="1" phldr="0"/>
      <dgm:spPr/>
      <dgm:t>
        <a:bodyPr/>
        <a:lstStyle/>
        <a:p>
          <a:r>
            <a:rPr lang="en-US"/>
            <a:t>1</a:t>
          </a:r>
        </a:p>
      </dgm:t>
    </dgm:pt>
    <dgm:pt modelId="{7F780C94-C33B-4112-A9D0-347EB61477D6}">
      <dgm:prSet/>
      <dgm:spPr/>
      <dgm:t>
        <a:bodyPr/>
        <a:lstStyle/>
        <a:p>
          <a:r>
            <a:rPr lang="en-US"/>
            <a:t>Credit accounts for 30% of your credit score and yields the fastest impact if paid down. If possible, make additional payments on your credit cards to lower balances.</a:t>
          </a:r>
        </a:p>
      </dgm:t>
    </dgm:pt>
    <dgm:pt modelId="{8F65B684-D404-4CC1-A28B-FF0EFD050E2C}" type="parTrans" cxnId="{B1571B90-E3A6-4F64-A647-081F562DA8F3}">
      <dgm:prSet/>
      <dgm:spPr/>
      <dgm:t>
        <a:bodyPr/>
        <a:lstStyle/>
        <a:p>
          <a:endParaRPr lang="en-US"/>
        </a:p>
      </dgm:t>
    </dgm:pt>
    <dgm:pt modelId="{01D445B5-DED6-458D-962B-1AED5522D898}" type="sibTrans" cxnId="{B1571B90-E3A6-4F64-A647-081F562DA8F3}">
      <dgm:prSet phldrT="2" phldr="0"/>
      <dgm:spPr/>
      <dgm:t>
        <a:bodyPr/>
        <a:lstStyle/>
        <a:p>
          <a:r>
            <a:rPr lang="en-US"/>
            <a:t>2</a:t>
          </a:r>
        </a:p>
      </dgm:t>
    </dgm:pt>
    <dgm:pt modelId="{FF87CC79-41C9-466D-966B-B218A3CB9A57}">
      <dgm:prSet/>
      <dgm:spPr/>
      <dgm:t>
        <a:bodyPr/>
        <a:lstStyle/>
        <a:p>
          <a:r>
            <a:rPr lang="en-US"/>
            <a:t>Use the Debt Snowball or Debt Avalanche methods.</a:t>
          </a:r>
        </a:p>
      </dgm:t>
    </dgm:pt>
    <dgm:pt modelId="{A564D5FC-E24B-4E99-A530-7A2D855A573E}" type="parTrans" cxnId="{FA905EE9-EA40-48F3-BF55-B8FC774BD87E}">
      <dgm:prSet/>
      <dgm:spPr/>
      <dgm:t>
        <a:bodyPr/>
        <a:lstStyle/>
        <a:p>
          <a:endParaRPr lang="en-US"/>
        </a:p>
      </dgm:t>
    </dgm:pt>
    <dgm:pt modelId="{E38E116F-86F3-49FB-A3E9-79EAB7E27A24}" type="sibTrans" cxnId="{FA905EE9-EA40-48F3-BF55-B8FC774BD87E}">
      <dgm:prSet phldrT="3" phldr="0"/>
      <dgm:spPr/>
      <dgm:t>
        <a:bodyPr/>
        <a:lstStyle/>
        <a:p>
          <a:r>
            <a:rPr lang="en-US"/>
            <a:t>3</a:t>
          </a:r>
        </a:p>
      </dgm:t>
    </dgm:pt>
    <dgm:pt modelId="{9CBE1B63-B9E0-474C-B895-E9E8D5D35A77}" type="pres">
      <dgm:prSet presAssocID="{509FD2FA-785E-42BD-8A5B-8C0D44F7AD68}" presName="Name0" presStyleCnt="0">
        <dgm:presLayoutVars>
          <dgm:animLvl val="lvl"/>
          <dgm:resizeHandles val="exact"/>
        </dgm:presLayoutVars>
      </dgm:prSet>
      <dgm:spPr/>
    </dgm:pt>
    <dgm:pt modelId="{7A4E963D-AB91-EF42-B7AE-547B005C5590}" type="pres">
      <dgm:prSet presAssocID="{7C9F5EC0-F5AE-4CDF-8AFA-AAB82E2B81D3}" presName="compositeNode" presStyleCnt="0">
        <dgm:presLayoutVars>
          <dgm:bulletEnabled val="1"/>
        </dgm:presLayoutVars>
      </dgm:prSet>
      <dgm:spPr/>
    </dgm:pt>
    <dgm:pt modelId="{27CB0C57-DE25-6D48-9DF0-6CBDE86E8EF5}" type="pres">
      <dgm:prSet presAssocID="{7C9F5EC0-F5AE-4CDF-8AFA-AAB82E2B81D3}" presName="bgRect" presStyleLbl="bgAccFollowNode1" presStyleIdx="0" presStyleCnt="3"/>
      <dgm:spPr/>
    </dgm:pt>
    <dgm:pt modelId="{63F25F0C-7215-AD4A-96FE-F48050C57F58}" type="pres">
      <dgm:prSet presAssocID="{8ECA656E-860E-415A-8FB3-8E78070B70F3}" presName="sibTransNodeCircle" presStyleLbl="alignNode1" presStyleIdx="0" presStyleCnt="6">
        <dgm:presLayoutVars>
          <dgm:chMax val="0"/>
          <dgm:bulletEnabled/>
        </dgm:presLayoutVars>
      </dgm:prSet>
      <dgm:spPr/>
    </dgm:pt>
    <dgm:pt modelId="{34578335-0A66-524F-809E-92DBC5016EB6}" type="pres">
      <dgm:prSet presAssocID="{7C9F5EC0-F5AE-4CDF-8AFA-AAB82E2B81D3}" presName="bottomLine" presStyleLbl="alignNode1" presStyleIdx="1" presStyleCnt="6">
        <dgm:presLayoutVars/>
      </dgm:prSet>
      <dgm:spPr/>
    </dgm:pt>
    <dgm:pt modelId="{03A64868-F590-E849-85C5-FD1E85DB6F74}" type="pres">
      <dgm:prSet presAssocID="{7C9F5EC0-F5AE-4CDF-8AFA-AAB82E2B81D3}" presName="nodeText" presStyleLbl="bgAccFollowNode1" presStyleIdx="0" presStyleCnt="3">
        <dgm:presLayoutVars>
          <dgm:bulletEnabled val="1"/>
        </dgm:presLayoutVars>
      </dgm:prSet>
      <dgm:spPr/>
    </dgm:pt>
    <dgm:pt modelId="{EEF357BD-AFED-BA42-B45E-112B43E3FEAA}" type="pres">
      <dgm:prSet presAssocID="{8ECA656E-860E-415A-8FB3-8E78070B70F3}" presName="sibTrans" presStyleCnt="0"/>
      <dgm:spPr/>
    </dgm:pt>
    <dgm:pt modelId="{A287A3D2-E2A9-A74A-8315-94DB7BF0A4BF}" type="pres">
      <dgm:prSet presAssocID="{7F780C94-C33B-4112-A9D0-347EB61477D6}" presName="compositeNode" presStyleCnt="0">
        <dgm:presLayoutVars>
          <dgm:bulletEnabled val="1"/>
        </dgm:presLayoutVars>
      </dgm:prSet>
      <dgm:spPr/>
    </dgm:pt>
    <dgm:pt modelId="{EB602BBB-D856-0545-B6CD-579B100089F1}" type="pres">
      <dgm:prSet presAssocID="{7F780C94-C33B-4112-A9D0-347EB61477D6}" presName="bgRect" presStyleLbl="bgAccFollowNode1" presStyleIdx="1" presStyleCnt="3"/>
      <dgm:spPr/>
    </dgm:pt>
    <dgm:pt modelId="{24FE1F13-4F4C-6641-884B-679301E031F0}" type="pres">
      <dgm:prSet presAssocID="{01D445B5-DED6-458D-962B-1AED5522D898}" presName="sibTransNodeCircle" presStyleLbl="alignNode1" presStyleIdx="2" presStyleCnt="6">
        <dgm:presLayoutVars>
          <dgm:chMax val="0"/>
          <dgm:bulletEnabled/>
        </dgm:presLayoutVars>
      </dgm:prSet>
      <dgm:spPr/>
    </dgm:pt>
    <dgm:pt modelId="{857D374C-9C08-0A49-A19D-82B3AB3E35BD}" type="pres">
      <dgm:prSet presAssocID="{7F780C94-C33B-4112-A9D0-347EB61477D6}" presName="bottomLine" presStyleLbl="alignNode1" presStyleIdx="3" presStyleCnt="6">
        <dgm:presLayoutVars/>
      </dgm:prSet>
      <dgm:spPr/>
    </dgm:pt>
    <dgm:pt modelId="{D5F08691-669D-8F4F-B085-4E6A8EC917D5}" type="pres">
      <dgm:prSet presAssocID="{7F780C94-C33B-4112-A9D0-347EB61477D6}" presName="nodeText" presStyleLbl="bgAccFollowNode1" presStyleIdx="1" presStyleCnt="3">
        <dgm:presLayoutVars>
          <dgm:bulletEnabled val="1"/>
        </dgm:presLayoutVars>
      </dgm:prSet>
      <dgm:spPr/>
    </dgm:pt>
    <dgm:pt modelId="{A3718E5C-3033-9B48-9D89-EFB9F5E9034B}" type="pres">
      <dgm:prSet presAssocID="{01D445B5-DED6-458D-962B-1AED5522D898}" presName="sibTrans" presStyleCnt="0"/>
      <dgm:spPr/>
    </dgm:pt>
    <dgm:pt modelId="{CD9935A0-7565-6A48-9FED-F44D83138C38}" type="pres">
      <dgm:prSet presAssocID="{FF87CC79-41C9-466D-966B-B218A3CB9A57}" presName="compositeNode" presStyleCnt="0">
        <dgm:presLayoutVars>
          <dgm:bulletEnabled val="1"/>
        </dgm:presLayoutVars>
      </dgm:prSet>
      <dgm:spPr/>
    </dgm:pt>
    <dgm:pt modelId="{4EBEA53E-EAF6-974A-8EF1-986589F041FA}" type="pres">
      <dgm:prSet presAssocID="{FF87CC79-41C9-466D-966B-B218A3CB9A57}" presName="bgRect" presStyleLbl="bgAccFollowNode1" presStyleIdx="2" presStyleCnt="3"/>
      <dgm:spPr/>
    </dgm:pt>
    <dgm:pt modelId="{6959F908-906D-F445-AB57-1B6AA718ABE1}" type="pres">
      <dgm:prSet presAssocID="{E38E116F-86F3-49FB-A3E9-79EAB7E27A24}" presName="sibTransNodeCircle" presStyleLbl="alignNode1" presStyleIdx="4" presStyleCnt="6">
        <dgm:presLayoutVars>
          <dgm:chMax val="0"/>
          <dgm:bulletEnabled/>
        </dgm:presLayoutVars>
      </dgm:prSet>
      <dgm:spPr/>
    </dgm:pt>
    <dgm:pt modelId="{2FD864B1-23D8-6A48-8E19-9E5FED4BB91F}" type="pres">
      <dgm:prSet presAssocID="{FF87CC79-41C9-466D-966B-B218A3CB9A57}" presName="bottomLine" presStyleLbl="alignNode1" presStyleIdx="5" presStyleCnt="6">
        <dgm:presLayoutVars/>
      </dgm:prSet>
      <dgm:spPr/>
    </dgm:pt>
    <dgm:pt modelId="{1DC46995-1E7A-E544-AE70-2822C6975177}" type="pres">
      <dgm:prSet presAssocID="{FF87CC79-41C9-466D-966B-B218A3CB9A57}" presName="nodeText" presStyleLbl="bgAccFollowNode1" presStyleIdx="2" presStyleCnt="3">
        <dgm:presLayoutVars>
          <dgm:bulletEnabled val="1"/>
        </dgm:presLayoutVars>
      </dgm:prSet>
      <dgm:spPr/>
    </dgm:pt>
  </dgm:ptLst>
  <dgm:cxnLst>
    <dgm:cxn modelId="{EAFA6F17-E5DD-4749-8F45-50E658D7B1A0}" type="presOf" srcId="{7F780C94-C33B-4112-A9D0-347EB61477D6}" destId="{EB602BBB-D856-0545-B6CD-579B100089F1}" srcOrd="0" destOrd="0" presId="urn:microsoft.com/office/officeart/2016/7/layout/BasicLinearProcessNumbered"/>
    <dgm:cxn modelId="{67BCD830-93DF-5643-B908-9D46C01DF4F6}" type="presOf" srcId="{7C9F5EC0-F5AE-4CDF-8AFA-AAB82E2B81D3}" destId="{03A64868-F590-E849-85C5-FD1E85DB6F74}" srcOrd="1" destOrd="0" presId="urn:microsoft.com/office/officeart/2016/7/layout/BasicLinearProcessNumbered"/>
    <dgm:cxn modelId="{8E4DD232-7902-2A45-B6C3-BCEFC80D44EE}" type="presOf" srcId="{509FD2FA-785E-42BD-8A5B-8C0D44F7AD68}" destId="{9CBE1B63-B9E0-474C-B895-E9E8D5D35A77}" srcOrd="0" destOrd="0" presId="urn:microsoft.com/office/officeart/2016/7/layout/BasicLinearProcessNumbered"/>
    <dgm:cxn modelId="{098D2A3E-E45F-43EF-95AE-6C32806915C7}" srcId="{509FD2FA-785E-42BD-8A5B-8C0D44F7AD68}" destId="{7C9F5EC0-F5AE-4CDF-8AFA-AAB82E2B81D3}" srcOrd="0" destOrd="0" parTransId="{57073728-92AE-45B7-A060-AEEDB4C874E3}" sibTransId="{8ECA656E-860E-415A-8FB3-8E78070B70F3}"/>
    <dgm:cxn modelId="{DA1DD743-AE26-BE4D-8CC4-C937B5D9A423}" type="presOf" srcId="{01D445B5-DED6-458D-962B-1AED5522D898}" destId="{24FE1F13-4F4C-6641-884B-679301E031F0}" srcOrd="0" destOrd="0" presId="urn:microsoft.com/office/officeart/2016/7/layout/BasicLinearProcessNumbered"/>
    <dgm:cxn modelId="{1352AC53-5477-5F48-9743-56D7470B5126}" type="presOf" srcId="{8ECA656E-860E-415A-8FB3-8E78070B70F3}" destId="{63F25F0C-7215-AD4A-96FE-F48050C57F58}" srcOrd="0" destOrd="0" presId="urn:microsoft.com/office/officeart/2016/7/layout/BasicLinearProcessNumbered"/>
    <dgm:cxn modelId="{B1571B90-E3A6-4F64-A647-081F562DA8F3}" srcId="{509FD2FA-785E-42BD-8A5B-8C0D44F7AD68}" destId="{7F780C94-C33B-4112-A9D0-347EB61477D6}" srcOrd="1" destOrd="0" parTransId="{8F65B684-D404-4CC1-A28B-FF0EFD050E2C}" sibTransId="{01D445B5-DED6-458D-962B-1AED5522D898}"/>
    <dgm:cxn modelId="{4E75C39A-9A54-5940-A627-C4A6A019934F}" type="presOf" srcId="{FF87CC79-41C9-466D-966B-B218A3CB9A57}" destId="{1DC46995-1E7A-E544-AE70-2822C6975177}" srcOrd="1" destOrd="0" presId="urn:microsoft.com/office/officeart/2016/7/layout/BasicLinearProcessNumbered"/>
    <dgm:cxn modelId="{16B94BC4-AAC1-C649-A4AF-060ECD82A687}" type="presOf" srcId="{7F780C94-C33B-4112-A9D0-347EB61477D6}" destId="{D5F08691-669D-8F4F-B085-4E6A8EC917D5}" srcOrd="1" destOrd="0" presId="urn:microsoft.com/office/officeart/2016/7/layout/BasicLinearProcessNumbered"/>
    <dgm:cxn modelId="{5352A8DB-60B4-7E4E-A403-1E9D3970AC58}" type="presOf" srcId="{7C9F5EC0-F5AE-4CDF-8AFA-AAB82E2B81D3}" destId="{27CB0C57-DE25-6D48-9DF0-6CBDE86E8EF5}" srcOrd="0" destOrd="0" presId="urn:microsoft.com/office/officeart/2016/7/layout/BasicLinearProcessNumbered"/>
    <dgm:cxn modelId="{877EEEE3-0607-6D40-B515-F07558F1A61B}" type="presOf" srcId="{E38E116F-86F3-49FB-A3E9-79EAB7E27A24}" destId="{6959F908-906D-F445-AB57-1B6AA718ABE1}" srcOrd="0" destOrd="0" presId="urn:microsoft.com/office/officeart/2016/7/layout/BasicLinearProcessNumbered"/>
    <dgm:cxn modelId="{FA905EE9-EA40-48F3-BF55-B8FC774BD87E}" srcId="{509FD2FA-785E-42BD-8A5B-8C0D44F7AD68}" destId="{FF87CC79-41C9-466D-966B-B218A3CB9A57}" srcOrd="2" destOrd="0" parTransId="{A564D5FC-E24B-4E99-A530-7A2D855A573E}" sibTransId="{E38E116F-86F3-49FB-A3E9-79EAB7E27A24}"/>
    <dgm:cxn modelId="{ECE838FF-66EE-E045-B913-E106846316B7}" type="presOf" srcId="{FF87CC79-41C9-466D-966B-B218A3CB9A57}" destId="{4EBEA53E-EAF6-974A-8EF1-986589F041FA}" srcOrd="0" destOrd="0" presId="urn:microsoft.com/office/officeart/2016/7/layout/BasicLinearProcessNumbered"/>
    <dgm:cxn modelId="{3E725EC9-D4DD-254C-866A-F53A4A32CAE3}" type="presParOf" srcId="{9CBE1B63-B9E0-474C-B895-E9E8D5D35A77}" destId="{7A4E963D-AB91-EF42-B7AE-547B005C5590}" srcOrd="0" destOrd="0" presId="urn:microsoft.com/office/officeart/2016/7/layout/BasicLinearProcessNumbered"/>
    <dgm:cxn modelId="{336A04B4-C6DB-9248-AA38-7DBF2E7971B9}" type="presParOf" srcId="{7A4E963D-AB91-EF42-B7AE-547B005C5590}" destId="{27CB0C57-DE25-6D48-9DF0-6CBDE86E8EF5}" srcOrd="0" destOrd="0" presId="urn:microsoft.com/office/officeart/2016/7/layout/BasicLinearProcessNumbered"/>
    <dgm:cxn modelId="{ED5FD268-FA55-2F49-AD32-19A1A79F3595}" type="presParOf" srcId="{7A4E963D-AB91-EF42-B7AE-547B005C5590}" destId="{63F25F0C-7215-AD4A-96FE-F48050C57F58}" srcOrd="1" destOrd="0" presId="urn:microsoft.com/office/officeart/2016/7/layout/BasicLinearProcessNumbered"/>
    <dgm:cxn modelId="{DE5FDFFE-48D6-114A-BDA5-D2AE869D061A}" type="presParOf" srcId="{7A4E963D-AB91-EF42-B7AE-547B005C5590}" destId="{34578335-0A66-524F-809E-92DBC5016EB6}" srcOrd="2" destOrd="0" presId="urn:microsoft.com/office/officeart/2016/7/layout/BasicLinearProcessNumbered"/>
    <dgm:cxn modelId="{99FF9399-0619-EC49-829F-334435A0DFB2}" type="presParOf" srcId="{7A4E963D-AB91-EF42-B7AE-547B005C5590}" destId="{03A64868-F590-E849-85C5-FD1E85DB6F74}" srcOrd="3" destOrd="0" presId="urn:microsoft.com/office/officeart/2016/7/layout/BasicLinearProcessNumbered"/>
    <dgm:cxn modelId="{AF40176D-226F-E646-B376-2DE04C53A908}" type="presParOf" srcId="{9CBE1B63-B9E0-474C-B895-E9E8D5D35A77}" destId="{EEF357BD-AFED-BA42-B45E-112B43E3FEAA}" srcOrd="1" destOrd="0" presId="urn:microsoft.com/office/officeart/2016/7/layout/BasicLinearProcessNumbered"/>
    <dgm:cxn modelId="{E583752B-D947-4A40-8A39-91FD419D6B2E}" type="presParOf" srcId="{9CBE1B63-B9E0-474C-B895-E9E8D5D35A77}" destId="{A287A3D2-E2A9-A74A-8315-94DB7BF0A4BF}" srcOrd="2" destOrd="0" presId="urn:microsoft.com/office/officeart/2016/7/layout/BasicLinearProcessNumbered"/>
    <dgm:cxn modelId="{63CA4ACE-B1BE-CC4A-A682-614126E28D8C}" type="presParOf" srcId="{A287A3D2-E2A9-A74A-8315-94DB7BF0A4BF}" destId="{EB602BBB-D856-0545-B6CD-579B100089F1}" srcOrd="0" destOrd="0" presId="urn:microsoft.com/office/officeart/2016/7/layout/BasicLinearProcessNumbered"/>
    <dgm:cxn modelId="{3FBFD63B-C061-E34F-86E4-F251C339A51F}" type="presParOf" srcId="{A287A3D2-E2A9-A74A-8315-94DB7BF0A4BF}" destId="{24FE1F13-4F4C-6641-884B-679301E031F0}" srcOrd="1" destOrd="0" presId="urn:microsoft.com/office/officeart/2016/7/layout/BasicLinearProcessNumbered"/>
    <dgm:cxn modelId="{0F68E1BD-3129-A142-92CC-899AC5F9DB00}" type="presParOf" srcId="{A287A3D2-E2A9-A74A-8315-94DB7BF0A4BF}" destId="{857D374C-9C08-0A49-A19D-82B3AB3E35BD}" srcOrd="2" destOrd="0" presId="urn:microsoft.com/office/officeart/2016/7/layout/BasicLinearProcessNumbered"/>
    <dgm:cxn modelId="{3D5E7545-A1BF-F74B-88F8-87A675CF4075}" type="presParOf" srcId="{A287A3D2-E2A9-A74A-8315-94DB7BF0A4BF}" destId="{D5F08691-669D-8F4F-B085-4E6A8EC917D5}" srcOrd="3" destOrd="0" presId="urn:microsoft.com/office/officeart/2016/7/layout/BasicLinearProcessNumbered"/>
    <dgm:cxn modelId="{AC8F436B-8CCB-A744-AEB6-7BBFFAA28B67}" type="presParOf" srcId="{9CBE1B63-B9E0-474C-B895-E9E8D5D35A77}" destId="{A3718E5C-3033-9B48-9D89-EFB9F5E9034B}" srcOrd="3" destOrd="0" presId="urn:microsoft.com/office/officeart/2016/7/layout/BasicLinearProcessNumbered"/>
    <dgm:cxn modelId="{2ADABB24-5D3D-8340-9A2C-07F405AE751F}" type="presParOf" srcId="{9CBE1B63-B9E0-474C-B895-E9E8D5D35A77}" destId="{CD9935A0-7565-6A48-9FED-F44D83138C38}" srcOrd="4" destOrd="0" presId="urn:microsoft.com/office/officeart/2016/7/layout/BasicLinearProcessNumbered"/>
    <dgm:cxn modelId="{C8EA62AE-CFC5-B040-A130-3CFF3681F9A7}" type="presParOf" srcId="{CD9935A0-7565-6A48-9FED-F44D83138C38}" destId="{4EBEA53E-EAF6-974A-8EF1-986589F041FA}" srcOrd="0" destOrd="0" presId="urn:microsoft.com/office/officeart/2016/7/layout/BasicLinearProcessNumbered"/>
    <dgm:cxn modelId="{7E00DB0B-D539-7447-A168-27A060C33E17}" type="presParOf" srcId="{CD9935A0-7565-6A48-9FED-F44D83138C38}" destId="{6959F908-906D-F445-AB57-1B6AA718ABE1}" srcOrd="1" destOrd="0" presId="urn:microsoft.com/office/officeart/2016/7/layout/BasicLinearProcessNumbered"/>
    <dgm:cxn modelId="{34B0B659-636A-6443-83DE-5096B39ECEC9}" type="presParOf" srcId="{CD9935A0-7565-6A48-9FED-F44D83138C38}" destId="{2FD864B1-23D8-6A48-8E19-9E5FED4BB91F}" srcOrd="2" destOrd="0" presId="urn:microsoft.com/office/officeart/2016/7/layout/BasicLinearProcessNumbered"/>
    <dgm:cxn modelId="{69178996-104F-CD42-88F8-BE82149BF484}" type="presParOf" srcId="{CD9935A0-7565-6A48-9FED-F44D83138C38}" destId="{1DC46995-1E7A-E544-AE70-2822C697517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B0C57-DE25-6D48-9DF0-6CBDE86E8EF5}">
      <dsp:nvSpPr>
        <dsp:cNvPr id="0" name=""/>
        <dsp:cNvSpPr/>
      </dsp:nvSpPr>
      <dsp:spPr>
        <a:xfrm>
          <a:off x="0" y="464803"/>
          <a:ext cx="1968281" cy="275559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455" tIns="330200" rIns="153455" bIns="330200" numCol="1" spcCol="1270" anchor="t" anchorCtr="0">
          <a:noAutofit/>
        </a:bodyPr>
        <a:lstStyle/>
        <a:p>
          <a:pPr marL="0" lvl="0" indent="0" algn="l" defTabSz="488950">
            <a:lnSpc>
              <a:spcPct val="90000"/>
            </a:lnSpc>
            <a:spcBef>
              <a:spcPct val="0"/>
            </a:spcBef>
            <a:spcAft>
              <a:spcPct val="35000"/>
            </a:spcAft>
            <a:buNone/>
          </a:pPr>
          <a:r>
            <a:rPr lang="en-US" sz="1100" kern="1200"/>
            <a:t>Aim to keep your credit utilization to 50%, then 30% and ultimately below 10%</a:t>
          </a:r>
        </a:p>
      </dsp:txBody>
      <dsp:txXfrm>
        <a:off x="0" y="1511928"/>
        <a:ext cx="1968281" cy="1653356"/>
      </dsp:txXfrm>
    </dsp:sp>
    <dsp:sp modelId="{63F25F0C-7215-AD4A-96FE-F48050C57F58}">
      <dsp:nvSpPr>
        <dsp:cNvPr id="0" name=""/>
        <dsp:cNvSpPr/>
      </dsp:nvSpPr>
      <dsp:spPr>
        <a:xfrm>
          <a:off x="570801" y="740362"/>
          <a:ext cx="826678" cy="82667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4451" tIns="12700" rIns="64451"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691865" y="861426"/>
        <a:ext cx="584550" cy="584550"/>
      </dsp:txXfrm>
    </dsp:sp>
    <dsp:sp modelId="{34578335-0A66-524F-809E-92DBC5016EB6}">
      <dsp:nvSpPr>
        <dsp:cNvPr id="0" name=""/>
        <dsp:cNvSpPr/>
      </dsp:nvSpPr>
      <dsp:spPr>
        <a:xfrm>
          <a:off x="0" y="3220324"/>
          <a:ext cx="196828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602BBB-D856-0545-B6CD-579B100089F1}">
      <dsp:nvSpPr>
        <dsp:cNvPr id="0" name=""/>
        <dsp:cNvSpPr/>
      </dsp:nvSpPr>
      <dsp:spPr>
        <a:xfrm>
          <a:off x="2165109" y="464803"/>
          <a:ext cx="1968281" cy="275559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455" tIns="330200" rIns="153455" bIns="330200" numCol="1" spcCol="1270" anchor="t" anchorCtr="0">
          <a:noAutofit/>
        </a:bodyPr>
        <a:lstStyle/>
        <a:p>
          <a:pPr marL="0" lvl="0" indent="0" algn="l" defTabSz="488950">
            <a:lnSpc>
              <a:spcPct val="90000"/>
            </a:lnSpc>
            <a:spcBef>
              <a:spcPct val="0"/>
            </a:spcBef>
            <a:spcAft>
              <a:spcPct val="35000"/>
            </a:spcAft>
            <a:buNone/>
          </a:pPr>
          <a:r>
            <a:rPr lang="en-US" sz="1100" kern="1200"/>
            <a:t>Credit accounts for 30% of your credit score and yields the fastest impact if paid down. If possible, make additional payments on your credit cards to lower balances.</a:t>
          </a:r>
        </a:p>
      </dsp:txBody>
      <dsp:txXfrm>
        <a:off x="2165109" y="1511928"/>
        <a:ext cx="1968281" cy="1653356"/>
      </dsp:txXfrm>
    </dsp:sp>
    <dsp:sp modelId="{24FE1F13-4F4C-6641-884B-679301E031F0}">
      <dsp:nvSpPr>
        <dsp:cNvPr id="0" name=""/>
        <dsp:cNvSpPr/>
      </dsp:nvSpPr>
      <dsp:spPr>
        <a:xfrm>
          <a:off x="2735910" y="740362"/>
          <a:ext cx="826678" cy="82667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4451" tIns="12700" rIns="64451"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2856974" y="861426"/>
        <a:ext cx="584550" cy="584550"/>
      </dsp:txXfrm>
    </dsp:sp>
    <dsp:sp modelId="{857D374C-9C08-0A49-A19D-82B3AB3E35BD}">
      <dsp:nvSpPr>
        <dsp:cNvPr id="0" name=""/>
        <dsp:cNvSpPr/>
      </dsp:nvSpPr>
      <dsp:spPr>
        <a:xfrm>
          <a:off x="2165109" y="3220324"/>
          <a:ext cx="196828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EBEA53E-EAF6-974A-8EF1-986589F041FA}">
      <dsp:nvSpPr>
        <dsp:cNvPr id="0" name=""/>
        <dsp:cNvSpPr/>
      </dsp:nvSpPr>
      <dsp:spPr>
        <a:xfrm>
          <a:off x="4330218" y="464803"/>
          <a:ext cx="1968281" cy="275559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455" tIns="330200" rIns="153455" bIns="330200" numCol="1" spcCol="1270" anchor="t" anchorCtr="0">
          <a:noAutofit/>
        </a:bodyPr>
        <a:lstStyle/>
        <a:p>
          <a:pPr marL="0" lvl="0" indent="0" algn="l" defTabSz="488950">
            <a:lnSpc>
              <a:spcPct val="90000"/>
            </a:lnSpc>
            <a:spcBef>
              <a:spcPct val="0"/>
            </a:spcBef>
            <a:spcAft>
              <a:spcPct val="35000"/>
            </a:spcAft>
            <a:buNone/>
          </a:pPr>
          <a:r>
            <a:rPr lang="en-US" sz="1100" kern="1200"/>
            <a:t>Use the Debt Snowball or Debt Avalanche methods.</a:t>
          </a:r>
        </a:p>
      </dsp:txBody>
      <dsp:txXfrm>
        <a:off x="4330218" y="1511928"/>
        <a:ext cx="1968281" cy="1653356"/>
      </dsp:txXfrm>
    </dsp:sp>
    <dsp:sp modelId="{6959F908-906D-F445-AB57-1B6AA718ABE1}">
      <dsp:nvSpPr>
        <dsp:cNvPr id="0" name=""/>
        <dsp:cNvSpPr/>
      </dsp:nvSpPr>
      <dsp:spPr>
        <a:xfrm>
          <a:off x="4901020" y="740362"/>
          <a:ext cx="826678" cy="82667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4451" tIns="12700" rIns="64451"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022084" y="861426"/>
        <a:ext cx="584550" cy="584550"/>
      </dsp:txXfrm>
    </dsp:sp>
    <dsp:sp modelId="{2FD864B1-23D8-6A48-8E19-9E5FED4BB91F}">
      <dsp:nvSpPr>
        <dsp:cNvPr id="0" name=""/>
        <dsp:cNvSpPr/>
      </dsp:nvSpPr>
      <dsp:spPr>
        <a:xfrm>
          <a:off x="4330218" y="3220324"/>
          <a:ext cx="196828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C1FF6DA9-008F-8B48-92A6-B652298478BF}" type="slidenum">
              <a:rPr lang="en-US" smtClean="0"/>
              <a:t>‹#›</a:t>
            </a:fld>
            <a:endParaRPr lang="en-US"/>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443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4180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2367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0673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5536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7/14/24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9398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7/14/24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4979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7/14/24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5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7/14/24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226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38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4907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BCAD085-E8A6-8845-BD4E-CB4CCA059FC4}" type="datetimeFigureOut">
              <a:rPr lang="en-US" smtClean="0"/>
              <a:t>7/14/24</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4902462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7 Day Credit Check Tune Up</a:t>
            </a:r>
          </a:p>
        </p:txBody>
      </p:sp>
      <p:sp>
        <p:nvSpPr>
          <p:cNvPr id="3" name="Subtitle 2"/>
          <p:cNvSpPr>
            <a:spLocks noGrp="1"/>
          </p:cNvSpPr>
          <p:nvPr>
            <p:ph type="subTitle" idx="1"/>
          </p:nvPr>
        </p:nvSpPr>
        <p:spPr>
          <a:xfrm>
            <a:off x="1704642" y="3887380"/>
            <a:ext cx="4646978" cy="1160213"/>
          </a:xfrm>
        </p:spPr>
        <p:txBody>
          <a:bodyPr/>
          <a:lstStyle/>
          <a:p>
            <a:r>
              <a:rPr dirty="0"/>
              <a:t>A step-by-step plan to improve your credit score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Day 7: </a:t>
            </a:r>
            <a:br>
              <a:rPr lang="en-US" dirty="0"/>
            </a:br>
            <a:r>
              <a:rPr dirty="0"/>
              <a:t>Dispute Errors</a:t>
            </a:r>
          </a:p>
        </p:txBody>
      </p:sp>
      <p:sp>
        <p:nvSpPr>
          <p:cNvPr id="3" name="Content Placeholder 2"/>
          <p:cNvSpPr>
            <a:spLocks noGrp="1"/>
          </p:cNvSpPr>
          <p:nvPr>
            <p:ph idx="1"/>
          </p:nvPr>
        </p:nvSpPr>
        <p:spPr>
          <a:xfrm>
            <a:off x="1166648" y="1240221"/>
            <a:ext cx="7062952" cy="4809723"/>
          </a:xfrm>
        </p:spPr>
        <p:txBody>
          <a:bodyPr/>
          <a:lstStyle/>
          <a:p>
            <a:endParaRPr dirty="0"/>
          </a:p>
          <a:p>
            <a:pPr lvl="1"/>
            <a:r>
              <a:rPr sz="2400" dirty="0"/>
              <a:t>Identify and dispute any errors found in your credit reports</a:t>
            </a:r>
          </a:p>
          <a:p>
            <a:pPr lvl="1"/>
            <a:r>
              <a:rPr sz="2400" dirty="0"/>
              <a:t>It is best to mail your disputes by certified mail than to do the disputes online with the company.</a:t>
            </a:r>
          </a:p>
          <a:p>
            <a:pPr lvl="1"/>
            <a:r>
              <a:rPr sz="2400" dirty="0"/>
              <a:t>Each dispute is unique and requires special attention</a:t>
            </a:r>
            <a:r>
              <a:rPr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41" y="187952"/>
            <a:ext cx="7556938" cy="1077229"/>
          </a:xfrm>
        </p:spPr>
        <p:txBody>
          <a:bodyPr/>
          <a:lstStyle/>
          <a:p>
            <a:r>
              <a:rPr dirty="0"/>
              <a:t>Day 1: </a:t>
            </a:r>
            <a:br>
              <a:rPr lang="en-US" dirty="0"/>
            </a:br>
            <a:r>
              <a:rPr dirty="0"/>
              <a:t>Check Your Credit Reports and Score</a:t>
            </a:r>
            <a:r>
              <a:rPr lang="en-US" dirty="0"/>
              <a:t>s</a:t>
            </a:r>
            <a:endParaRPr dirty="0"/>
          </a:p>
        </p:txBody>
      </p:sp>
      <p:sp>
        <p:nvSpPr>
          <p:cNvPr id="3" name="Content Placeholder 2"/>
          <p:cNvSpPr>
            <a:spLocks noGrp="1"/>
          </p:cNvSpPr>
          <p:nvPr>
            <p:ph idx="1"/>
          </p:nvPr>
        </p:nvSpPr>
        <p:spPr>
          <a:xfrm>
            <a:off x="935421" y="1022132"/>
            <a:ext cx="7336220" cy="5010806"/>
          </a:xfrm>
        </p:spPr>
        <p:txBody>
          <a:bodyPr>
            <a:normAutofit fontScale="92500" lnSpcReduction="10000"/>
          </a:bodyPr>
          <a:lstStyle/>
          <a:p>
            <a:endParaRPr dirty="0"/>
          </a:p>
          <a:p>
            <a:pPr lvl="1"/>
            <a:r>
              <a:rPr sz="2400" dirty="0"/>
              <a:t>Obtain free credit reports from the three major bureaus (Equifax, Experian, TransUnion) via </a:t>
            </a:r>
            <a:r>
              <a:rPr sz="2400" dirty="0" err="1"/>
              <a:t>AnnualCreditReport.com</a:t>
            </a:r>
            <a:r>
              <a:rPr sz="2400" dirty="0"/>
              <a:t>.</a:t>
            </a:r>
          </a:p>
          <a:p>
            <a:pPr lvl="1"/>
            <a:r>
              <a:rPr sz="2400" dirty="0"/>
              <a:t>Review reports for any inaccuracies or errors.</a:t>
            </a:r>
          </a:p>
          <a:p>
            <a:pPr lvl="2"/>
            <a:r>
              <a:rPr sz="2400" dirty="0"/>
              <a:t>Personal Information: Incorrect name, address, or Social Security number, Wrong date of birth or phone number</a:t>
            </a:r>
          </a:p>
          <a:p>
            <a:pPr lvl="2"/>
            <a:r>
              <a:rPr sz="2400" dirty="0"/>
              <a:t>Account Information: Accounts that don’t belong to you, Incorrect account statuses (e.g., reported as late when on time), Wrong account balances or credit limits, Duplicate accounts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952"/>
            <a:ext cx="7556938" cy="1077229"/>
          </a:xfrm>
        </p:spPr>
        <p:txBody>
          <a:bodyPr/>
          <a:lstStyle/>
          <a:p>
            <a:r>
              <a:rPr dirty="0"/>
              <a:t>Day 1: </a:t>
            </a:r>
            <a:br>
              <a:rPr lang="en-US" dirty="0"/>
            </a:br>
            <a:r>
              <a:rPr dirty="0"/>
              <a:t>Check Your Credit Reports and Score</a:t>
            </a:r>
          </a:p>
        </p:txBody>
      </p:sp>
      <p:sp>
        <p:nvSpPr>
          <p:cNvPr id="3" name="Content Placeholder 2"/>
          <p:cNvSpPr>
            <a:spLocks noGrp="1"/>
          </p:cNvSpPr>
          <p:nvPr>
            <p:ph idx="1"/>
          </p:nvPr>
        </p:nvSpPr>
        <p:spPr>
          <a:xfrm>
            <a:off x="972207" y="1053662"/>
            <a:ext cx="7041931" cy="5010806"/>
          </a:xfrm>
        </p:spPr>
        <p:txBody>
          <a:bodyPr>
            <a:normAutofit/>
          </a:bodyPr>
          <a:lstStyle/>
          <a:p>
            <a:endParaRPr dirty="0"/>
          </a:p>
          <a:p>
            <a:pPr lvl="2"/>
            <a:r>
              <a:rPr sz="2400" dirty="0"/>
              <a:t>Payment History: Incorrect payment dates or amounts, Accounts listed as delinquent or in collections inaccurately</a:t>
            </a:r>
          </a:p>
          <a:p>
            <a:pPr lvl="2"/>
            <a:r>
              <a:rPr sz="2400" dirty="0"/>
              <a:t>Public Records: Bankruptcies, judgments, or liens that are inaccurate or don’t belong to you</a:t>
            </a:r>
          </a:p>
          <a:p>
            <a:pPr lvl="2"/>
            <a:r>
              <a:rPr sz="2400" dirty="0"/>
              <a:t>Inquiries: Unauthorized hard inquiries</a:t>
            </a:r>
          </a:p>
        </p:txBody>
      </p:sp>
    </p:spTree>
    <p:extLst>
      <p:ext uri="{BB962C8B-B14F-4D97-AF65-F5344CB8AC3E}">
        <p14:creationId xmlns:p14="http://schemas.microsoft.com/office/powerpoint/2010/main" val="375918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317" y="240502"/>
            <a:ext cx="5878011" cy="1077229"/>
          </a:xfrm>
        </p:spPr>
        <p:txBody>
          <a:bodyPr/>
          <a:lstStyle/>
          <a:p>
            <a:r>
              <a:rPr dirty="0"/>
              <a:t>Day 2: </a:t>
            </a:r>
            <a:br>
              <a:rPr lang="en-US" dirty="0"/>
            </a:br>
            <a:r>
              <a:rPr dirty="0"/>
              <a:t>Obtain Your Credit Scores</a:t>
            </a:r>
          </a:p>
        </p:txBody>
      </p:sp>
      <p:sp>
        <p:nvSpPr>
          <p:cNvPr id="3" name="Content Placeholder 2"/>
          <p:cNvSpPr>
            <a:spLocks noGrp="1"/>
          </p:cNvSpPr>
          <p:nvPr>
            <p:ph idx="1"/>
          </p:nvPr>
        </p:nvSpPr>
        <p:spPr>
          <a:xfrm>
            <a:off x="1040524" y="1166658"/>
            <a:ext cx="7199585" cy="5188090"/>
          </a:xfrm>
        </p:spPr>
        <p:txBody>
          <a:bodyPr>
            <a:normAutofit fontScale="92500" lnSpcReduction="10000"/>
          </a:bodyPr>
          <a:lstStyle/>
          <a:p>
            <a:endParaRPr dirty="0"/>
          </a:p>
          <a:p>
            <a:pPr lvl="1"/>
            <a:r>
              <a:rPr sz="2000" dirty="0"/>
              <a:t>Check your credit cards or other loan statements</a:t>
            </a:r>
          </a:p>
          <a:p>
            <a:pPr lvl="1"/>
            <a:r>
              <a:rPr sz="2000" dirty="0"/>
              <a:t>Talk to a nonprofit counselor</a:t>
            </a:r>
          </a:p>
          <a:p>
            <a:pPr lvl="1"/>
            <a:r>
              <a:rPr sz="2000" dirty="0"/>
              <a:t>Use a credit score service</a:t>
            </a:r>
          </a:p>
          <a:p>
            <a:pPr lvl="2"/>
            <a:r>
              <a:rPr sz="2000" dirty="0"/>
              <a:t>Many companies now advertise 'free credit scores.' These businesses could be part of credit reporting companies, scoring companies, lenders, or others. Some services make money from advertising and don’t charge you a fee.</a:t>
            </a:r>
          </a:p>
          <a:p>
            <a:pPr lvl="2"/>
            <a:r>
              <a:rPr sz="2000" dirty="0"/>
              <a:t>Other services offer scores for purchase. For example, you can buy your FICO credit score at </a:t>
            </a:r>
            <a:r>
              <a:rPr sz="2000" dirty="0" err="1"/>
              <a:t>myfico.com</a:t>
            </a:r>
            <a:r>
              <a:rPr sz="2000" dirty="0"/>
              <a:t>. Many services provide scores as part of a subscription package that includes credit monitoring, identity protection, or other services, for a monthly fee.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317" y="240502"/>
            <a:ext cx="5878011" cy="1077229"/>
          </a:xfrm>
        </p:spPr>
        <p:txBody>
          <a:bodyPr/>
          <a:lstStyle/>
          <a:p>
            <a:r>
              <a:rPr dirty="0"/>
              <a:t>Day 2: </a:t>
            </a:r>
            <a:br>
              <a:rPr lang="en-US" dirty="0"/>
            </a:br>
            <a:r>
              <a:rPr dirty="0"/>
              <a:t>Obtain Your Credit Scores</a:t>
            </a:r>
          </a:p>
        </p:txBody>
      </p:sp>
      <p:sp>
        <p:nvSpPr>
          <p:cNvPr id="3" name="Content Placeholder 2"/>
          <p:cNvSpPr>
            <a:spLocks noGrp="1"/>
          </p:cNvSpPr>
          <p:nvPr>
            <p:ph idx="1"/>
          </p:nvPr>
        </p:nvSpPr>
        <p:spPr>
          <a:xfrm>
            <a:off x="1135119" y="987982"/>
            <a:ext cx="7031420" cy="5188090"/>
          </a:xfrm>
        </p:spPr>
        <p:txBody>
          <a:bodyPr>
            <a:normAutofit/>
          </a:bodyPr>
          <a:lstStyle/>
          <a:p>
            <a:endParaRPr dirty="0"/>
          </a:p>
          <a:p>
            <a:pPr lvl="2"/>
            <a:r>
              <a:rPr sz="2000" dirty="0"/>
              <a:t>Before you enroll in these services, be sure you know what you are signing up for and how much they really cost.</a:t>
            </a:r>
          </a:p>
          <a:p>
            <a:pPr lvl="2"/>
            <a:r>
              <a:rPr sz="2000" dirty="0"/>
              <a:t>A 'free trial' might last for a specified period only, and after that you must cancel or pay a monthly fee.</a:t>
            </a:r>
          </a:p>
          <a:p>
            <a:pPr lvl="2"/>
            <a:r>
              <a:rPr sz="2000" dirty="0"/>
              <a:t>If you decide to purchase a credit score, you are not required to purchase other services that might be offered at the same time.</a:t>
            </a:r>
          </a:p>
        </p:txBody>
      </p:sp>
    </p:spTree>
    <p:extLst>
      <p:ext uri="{BB962C8B-B14F-4D97-AF65-F5344CB8AC3E}">
        <p14:creationId xmlns:p14="http://schemas.microsoft.com/office/powerpoint/2010/main" val="324434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9310" y="129771"/>
            <a:ext cx="2268542" cy="1249344"/>
          </a:xfrm>
        </p:spPr>
        <p:txBody>
          <a:bodyPr>
            <a:normAutofit/>
          </a:bodyPr>
          <a:lstStyle/>
          <a:p>
            <a:pPr algn="l"/>
            <a:r>
              <a:rPr lang="en-US" sz="2200"/>
              <a:t>Day 3: </a:t>
            </a:r>
            <a:br>
              <a:rPr lang="en-US" sz="2200"/>
            </a:br>
            <a:r>
              <a:rPr lang="en-US" sz="2200"/>
              <a:t>Do a Credit/Debt Analysis</a:t>
            </a:r>
          </a:p>
        </p:txBody>
      </p:sp>
      <p:pic>
        <p:nvPicPr>
          <p:cNvPr id="5" name="Picture 4" descr="Magnifying glass showing decling performance">
            <a:extLst>
              <a:ext uri="{FF2B5EF4-FFF2-40B4-BE49-F238E27FC236}">
                <a16:creationId xmlns:a16="http://schemas.microsoft.com/office/drawing/2014/main" id="{F2337506-B408-2172-EE2B-4280BF6F7A90}"/>
              </a:ext>
            </a:extLst>
          </p:cNvPr>
          <p:cNvPicPr>
            <a:picLocks noChangeAspect="1"/>
          </p:cNvPicPr>
          <p:nvPr/>
        </p:nvPicPr>
        <p:blipFill rotWithShape="1">
          <a:blip r:embed="rId5"/>
          <a:srcRect l="14389" r="44952" b="-2"/>
          <a:stretch/>
        </p:blipFill>
        <p:spPr>
          <a:xfrm>
            <a:off x="754050" y="227"/>
            <a:ext cx="41773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34632" y="1508886"/>
            <a:ext cx="2806262" cy="4309241"/>
          </a:xfrm>
        </p:spPr>
        <p:txBody>
          <a:bodyPr>
            <a:noAutofit/>
          </a:bodyPr>
          <a:lstStyle/>
          <a:p>
            <a:pPr marL="0" indent="0">
              <a:lnSpc>
                <a:spcPct val="110000"/>
              </a:lnSpc>
              <a:buNone/>
            </a:pPr>
            <a:endParaRPr lang="en-US" sz="2000" dirty="0"/>
          </a:p>
          <a:p>
            <a:pPr lvl="1">
              <a:lnSpc>
                <a:spcPct val="110000"/>
              </a:lnSpc>
            </a:pPr>
            <a:r>
              <a:rPr lang="en-US" sz="2000" dirty="0"/>
              <a:t>Analyze your credit and debt situation.</a:t>
            </a:r>
          </a:p>
          <a:p>
            <a:pPr lvl="1">
              <a:lnSpc>
                <a:spcPct val="110000"/>
              </a:lnSpc>
            </a:pPr>
            <a:r>
              <a:rPr lang="en-US" sz="2000" dirty="0"/>
              <a:t>Calculate your debt-to-income ratio and understand your overall financial health.</a:t>
            </a:r>
          </a:p>
          <a:p>
            <a:pPr lvl="1">
              <a:lnSpc>
                <a:spcPct val="110000"/>
              </a:lnSpc>
            </a:pPr>
            <a:r>
              <a:rPr lang="en-US" sz="2000" dirty="0"/>
              <a:t>Make a plan to address any issues or areas of concern.</a:t>
            </a:r>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893" y="808056"/>
            <a:ext cx="4003779" cy="1077229"/>
          </a:xfrm>
        </p:spPr>
        <p:txBody>
          <a:bodyPr>
            <a:normAutofit/>
          </a:bodyPr>
          <a:lstStyle/>
          <a:p>
            <a:pPr algn="l"/>
            <a:r>
              <a:rPr lang="en-US" sz="2200"/>
              <a:t>Day 4: </a:t>
            </a:r>
            <a:br>
              <a:rPr lang="en-US" sz="2200"/>
            </a:br>
            <a:r>
              <a:rPr lang="en-US" sz="2200"/>
              <a:t>Set Up Automatic Payments </a:t>
            </a:r>
            <a:br>
              <a:rPr lang="en-US" sz="2200"/>
            </a:br>
            <a:r>
              <a:rPr lang="en-US" sz="2200"/>
              <a:t>(Payment Reminders)</a:t>
            </a:r>
          </a:p>
        </p:txBody>
      </p:sp>
      <p:pic>
        <p:nvPicPr>
          <p:cNvPr id="5" name="Picture 4" descr="Antique cash register keys">
            <a:extLst>
              <a:ext uri="{FF2B5EF4-FFF2-40B4-BE49-F238E27FC236}">
                <a16:creationId xmlns:a16="http://schemas.microsoft.com/office/drawing/2014/main" id="{EDE2C1AF-29FB-9870-3046-9B4BEEB1DD50}"/>
              </a:ext>
            </a:extLst>
          </p:cNvPr>
          <p:cNvPicPr>
            <a:picLocks noChangeAspect="1"/>
          </p:cNvPicPr>
          <p:nvPr/>
        </p:nvPicPr>
        <p:blipFill rotWithShape="1">
          <a:blip r:embed="rId5"/>
          <a:srcRect l="37223" r="40585"/>
          <a:stretch/>
        </p:blipFill>
        <p:spPr>
          <a:xfrm>
            <a:off x="758910" y="227"/>
            <a:ext cx="2288595" cy="6858000"/>
          </a:xfrm>
          <a:prstGeom prst="rect">
            <a:avLst/>
          </a:prstGeom>
          <a:ln w="12700">
            <a:solidFill>
              <a:schemeClr val="tx1"/>
            </a:solidFill>
          </a:ln>
        </p:spPr>
      </p:pic>
      <p:sp>
        <p:nvSpPr>
          <p:cNvPr id="19" name="Rectangle 18">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63007" y="1744717"/>
            <a:ext cx="4396665" cy="4305227"/>
          </a:xfrm>
        </p:spPr>
        <p:txBody>
          <a:bodyPr>
            <a:normAutofit/>
          </a:bodyPr>
          <a:lstStyle/>
          <a:p>
            <a:pPr marL="0" indent="0">
              <a:buNone/>
            </a:pPr>
            <a:endParaRPr dirty="0"/>
          </a:p>
          <a:p>
            <a:pPr lvl="1"/>
            <a:r>
              <a:rPr sz="2400" dirty="0"/>
              <a:t>Set up automatic payments or reminders to ensure you pay all bills on time.</a:t>
            </a:r>
          </a:p>
          <a:p>
            <a:pPr lvl="1"/>
            <a:r>
              <a:rPr sz="2400" dirty="0"/>
              <a:t>Payment history impacts 35% of your credit score.</a:t>
            </a:r>
          </a:p>
        </p:txBody>
      </p:sp>
      <p:sp>
        <p:nvSpPr>
          <p:cNvPr id="21" name="Rectangle 20">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8856" y="808056"/>
            <a:ext cx="5968748" cy="1077229"/>
          </a:xfrm>
        </p:spPr>
        <p:txBody>
          <a:bodyPr>
            <a:normAutofit/>
          </a:bodyPr>
          <a:lstStyle/>
          <a:p>
            <a:pPr algn="l"/>
            <a:r>
              <a:t>Day 5: Reduce Credit Utilization/Pay Down Debt</a:t>
            </a:r>
            <a:endParaRPr lang="en-US"/>
          </a:p>
        </p:txBody>
      </p:sp>
      <p:graphicFrame>
        <p:nvGraphicFramePr>
          <p:cNvPr id="5" name="Content Placeholder 2">
            <a:extLst>
              <a:ext uri="{FF2B5EF4-FFF2-40B4-BE49-F238E27FC236}">
                <a16:creationId xmlns:a16="http://schemas.microsoft.com/office/drawing/2014/main" id="{7FCBFA59-8684-3F95-583D-B41013A7C1CD}"/>
              </a:ext>
            </a:extLst>
          </p:cNvPr>
          <p:cNvGraphicFramePr>
            <a:graphicFrameLocks noGrp="1"/>
          </p:cNvGraphicFramePr>
          <p:nvPr>
            <p:ph idx="1"/>
            <p:extLst>
              <p:ext uri="{D42A27DB-BD31-4B8C-83A1-F6EECF244321}">
                <p14:modId xmlns:p14="http://schemas.microsoft.com/office/powerpoint/2010/main" val="1787928997"/>
              </p:ext>
            </p:extLst>
          </p:nvPr>
        </p:nvGraphicFramePr>
        <p:xfrm>
          <a:off x="1629104" y="2049517"/>
          <a:ext cx="6298500" cy="368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1087" y="808056"/>
            <a:ext cx="2268542" cy="1249344"/>
          </a:xfrm>
        </p:spPr>
        <p:txBody>
          <a:bodyPr>
            <a:normAutofit/>
          </a:bodyPr>
          <a:lstStyle/>
          <a:p>
            <a:pPr algn="l"/>
            <a:r>
              <a:rPr lang="en-US" sz="2400"/>
              <a:t>Day 6: Avoid New Credit Applications</a:t>
            </a:r>
          </a:p>
        </p:txBody>
      </p:sp>
      <p:pic>
        <p:nvPicPr>
          <p:cNvPr id="5" name="Picture 4" descr="Calculator and folders">
            <a:extLst>
              <a:ext uri="{FF2B5EF4-FFF2-40B4-BE49-F238E27FC236}">
                <a16:creationId xmlns:a16="http://schemas.microsoft.com/office/drawing/2014/main" id="{0A37F541-C0BE-0252-BE2F-F12415DF5D59}"/>
              </a:ext>
            </a:extLst>
          </p:cNvPr>
          <p:cNvPicPr>
            <a:picLocks noChangeAspect="1"/>
          </p:cNvPicPr>
          <p:nvPr/>
        </p:nvPicPr>
        <p:blipFill rotWithShape="1">
          <a:blip r:embed="rId5"/>
          <a:srcRect l="18468" r="39807" b="-1"/>
          <a:stretch/>
        </p:blipFill>
        <p:spPr>
          <a:xfrm>
            <a:off x="754050" y="227"/>
            <a:ext cx="41773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65985" y="1734207"/>
            <a:ext cx="3322365" cy="4315737"/>
          </a:xfrm>
        </p:spPr>
        <p:txBody>
          <a:bodyPr>
            <a:normAutofit/>
          </a:bodyPr>
          <a:lstStyle/>
          <a:p>
            <a:endParaRPr lang="en-US" sz="1400" dirty="0"/>
          </a:p>
          <a:p>
            <a:pPr lvl="1"/>
            <a:r>
              <a:rPr lang="en-US" sz="2000" dirty="0"/>
              <a:t>Refrain from applying for new credit as hard inquiries can lower your score.</a:t>
            </a:r>
          </a:p>
          <a:p>
            <a:pPr lvl="1"/>
            <a:r>
              <a:rPr lang="en-US" sz="2000" dirty="0"/>
              <a:t>Focus on managing existing credit responsibly</a:t>
            </a:r>
            <a:r>
              <a:rPr lang="en-US" sz="1400" dirty="0"/>
              <a:t>.</a:t>
            </a:r>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{B26D00C4-BDD1-CA42-A763-5BD87EB21641}tf16401378</Template>
  <TotalTime>122</TotalTime>
  <Words>575</Words>
  <Application>Microsoft Macintosh PowerPoint</Application>
  <PresentationFormat>On-screen Show (4:3)</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MS Shell Dlg 2</vt:lpstr>
      <vt:lpstr>Wingdings</vt:lpstr>
      <vt:lpstr>Wingdings 3</vt:lpstr>
      <vt:lpstr>Madison</vt:lpstr>
      <vt:lpstr>7 Day Credit Check Tune Up</vt:lpstr>
      <vt:lpstr>Day 1:  Check Your Credit Reports and Scores</vt:lpstr>
      <vt:lpstr>Day 1:  Check Your Credit Reports and Score</vt:lpstr>
      <vt:lpstr>Day 2:  Obtain Your Credit Scores</vt:lpstr>
      <vt:lpstr>Day 2:  Obtain Your Credit Scores</vt:lpstr>
      <vt:lpstr>Day 3:  Do a Credit/Debt Analysis</vt:lpstr>
      <vt:lpstr>Day 4:  Set Up Automatic Payments  (Payment Reminders)</vt:lpstr>
      <vt:lpstr>Day 5: Reduce Credit Utilization/Pay Down Debt</vt:lpstr>
      <vt:lpstr>Day 6: Avoid New Credit Applications</vt:lpstr>
      <vt:lpstr>Day 7:  Dispute Errors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Day Credit Check Tune Up</dc:title>
  <dc:subject/>
  <dc:creator/>
  <cp:keywords/>
  <dc:description>generated using python-pptx</dc:description>
  <cp:lastModifiedBy>Vince Allen</cp:lastModifiedBy>
  <cp:revision>2</cp:revision>
  <dcterms:created xsi:type="dcterms:W3CDTF">2013-01-27T09:14:16Z</dcterms:created>
  <dcterms:modified xsi:type="dcterms:W3CDTF">2024-07-14T14:43:53Z</dcterms:modified>
  <cp:category/>
</cp:coreProperties>
</file>